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6" r:id="rId2"/>
    <p:sldMasterId id="2147483703" r:id="rId3"/>
  </p:sldMasterIdLst>
  <p:sldIdLst>
    <p:sldId id="256" r:id="rId4"/>
    <p:sldId id="257" r:id="rId5"/>
    <p:sldId id="280" r:id="rId6"/>
    <p:sldId id="281" r:id="rId7"/>
    <p:sldId id="282" r:id="rId8"/>
    <p:sldId id="258" r:id="rId9"/>
    <p:sldId id="283" r:id="rId10"/>
    <p:sldId id="284" r:id="rId11"/>
    <p:sldId id="259" r:id="rId12"/>
    <p:sldId id="260" r:id="rId13"/>
    <p:sldId id="285" r:id="rId14"/>
    <p:sldId id="265" r:id="rId15"/>
    <p:sldId id="266" r:id="rId16"/>
    <p:sldId id="261" r:id="rId17"/>
    <p:sldId id="262" r:id="rId18"/>
    <p:sldId id="286" r:id="rId19"/>
    <p:sldId id="287" r:id="rId20"/>
    <p:sldId id="263" r:id="rId21"/>
    <p:sldId id="288" r:id="rId22"/>
    <p:sldId id="289" r:id="rId23"/>
    <p:sldId id="290" r:id="rId24"/>
    <p:sldId id="296" r:id="rId25"/>
    <p:sldId id="291" r:id="rId26"/>
    <p:sldId id="292" r:id="rId27"/>
    <p:sldId id="293" r:id="rId28"/>
    <p:sldId id="294" r:id="rId29"/>
    <p:sldId id="297" r:id="rId30"/>
    <p:sldId id="268" r:id="rId31"/>
    <p:sldId id="277" r:id="rId32"/>
    <p:sldId id="27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98" r:id="rId42"/>
    <p:sldId id="279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-2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690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0785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96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0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6275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611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542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1829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155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6244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179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131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4756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9257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8693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5245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087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6454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6328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658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0778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3791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7615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4876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5547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3417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0800" y="5334000"/>
            <a:ext cx="103632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0800" y="5867400"/>
            <a:ext cx="10363200" cy="533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</p:spTree>
    <p:extLst>
      <p:ext uri="{BB962C8B-B14F-4D97-AF65-F5344CB8AC3E}">
        <p14:creationId xmlns:p14="http://schemas.microsoft.com/office/powerpoint/2010/main" xmlns="" val="1274059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628486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346795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438400"/>
            <a:ext cx="4775200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438400"/>
            <a:ext cx="4775200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599190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994655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886970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5978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3405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837304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889314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733566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34400" y="1417638"/>
            <a:ext cx="2438400" cy="5211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417638"/>
            <a:ext cx="7112000" cy="5211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01278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678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776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168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625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01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110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86F1-3907-48F4-AB56-3BBC7425D65F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AD21693-3B6B-495C-BB5A-429534808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30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417638"/>
            <a:ext cx="97536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438400"/>
            <a:ext cx="9753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70933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nvest-tula.com/upload/iblock/3dc/3dc64e01375644b6631e32a5d79417a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4369" y="115910"/>
            <a:ext cx="10703262" cy="5138262"/>
          </a:xfrm>
        </p:spPr>
        <p:txBody>
          <a:bodyPr/>
          <a:lstStyle/>
          <a:p>
            <a:pPr algn="ctr"/>
            <a:r>
              <a:rPr lang="ru-RU" sz="66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Вакцинация – современный и эффективный метод профилактики</a:t>
            </a:r>
            <a:br>
              <a:rPr lang="ru-RU" sz="66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80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25256" y="5711625"/>
            <a:ext cx="6341875" cy="946906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Санитарно-эпидемиологическая служба Гомельской области</a:t>
            </a:r>
            <a:endParaRPr lang="ru-RU" sz="2800" b="1" dirty="0">
              <a:ln w="66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8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Механизм передачи коронавируса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62" b="1722"/>
          <a:stretch/>
        </p:blipFill>
        <p:spPr bwMode="auto">
          <a:xfrm>
            <a:off x="4378817" y="772732"/>
            <a:ext cx="7813183" cy="6085268"/>
          </a:xfrm>
          <a:prstGeom prst="rect">
            <a:avLst/>
          </a:prstGeom>
          <a:noFill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7007" y="0"/>
            <a:ext cx="8596668" cy="132607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передачи </a:t>
            </a:r>
            <a:endParaRPr lang="ru-RU" sz="5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5774" y="1849862"/>
            <a:ext cx="5254580" cy="3927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4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sz="4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эрозольный;</a:t>
            </a:r>
            <a:endParaRPr lang="ru-RU" sz="4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lvl="0" indent="-5715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4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контактный;</a:t>
            </a:r>
            <a:endParaRPr lang="ru-RU" sz="4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lvl="0" indent="-5715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4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фекально-оральный.</a:t>
            </a:r>
            <a:endParaRPr lang="ru-RU" sz="43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16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https://thumbs.dreamstime.com/b/%D1%87%D0%B5%D0%BB%D0%BE%D0%B2%D0%B5%D0%BA-%D1%88%D0%B0%D1%80%D0%B6%D0%B0-%D0%BA%D0%B0%D1%88%D0%BB%D1%8F%D1%8F-%D0%B8-%D0%BE%D0%BA%D1%80%D1%83%D0%B6%D0%B5%D0%BD%D0%BD%D1%8B%D0%B9-%D0%B2%D0%B8%D1%80%D1%83%D1%81%D0%B0%D0%BC%D0%B8-101281915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8" t="2003" r="1851" b="1987"/>
          <a:stretch/>
        </p:blipFill>
        <p:spPr bwMode="auto">
          <a:xfrm>
            <a:off x="4132969" y="661527"/>
            <a:ext cx="8059031" cy="607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8300" y="661527"/>
            <a:ext cx="37250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Чем ближе и теснее контакт здорового и заболевшего человека, тем выше вероятность передачи инфекции. </a:t>
            </a:r>
            <a:endParaRPr lang="ru-RU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12" descr="https://s0.slide-share.ru/s_image/078b39ee1ca671796502d1162ade9e52/a20fe9bd-6720-497a-b1da-2893ca510e7e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045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32427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Пути передачи</a:t>
            </a:r>
            <a:endParaRPr lang="ru-RU" sz="5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60" y="1056067"/>
            <a:ext cx="5517218" cy="552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Содержащие </a:t>
            </a:r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вирус капли попадают в окружающую среду при кашле, чихании и </a:t>
            </a:r>
            <a:r>
              <a:rPr lang="ru-RU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разговоре. 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Инфекция </a:t>
            </a:r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также может развиться, если человек прикасается к инфицированной поверхности, а затем трогает глаза, нос или рот. </a:t>
            </a:r>
            <a:endParaRPr lang="ru-RU" sz="3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>
            <a:clrChange>
              <a:clrFrom>
                <a:srgbClr val="F2F7FF"/>
              </a:clrFrom>
              <a:clrTo>
                <a:srgbClr val="F2F7FF">
                  <a:alpha val="0"/>
                </a:srgbClr>
              </a:clrTo>
            </a:clrChange>
            <a:lum bright="-20000" contrast="40000"/>
          </a:blip>
          <a:srcRect l="11912" t="7761" r="18467" b="74080"/>
          <a:stretch/>
        </p:blipFill>
        <p:spPr>
          <a:xfrm>
            <a:off x="5918708" y="1056067"/>
            <a:ext cx="6273292" cy="161074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2">
            <a:lum bright="-20000" contrast="40000"/>
          </a:blip>
          <a:srcRect l="12364" t="39155" r="8667" b="43918"/>
          <a:stretch/>
        </p:blipFill>
        <p:spPr>
          <a:xfrm>
            <a:off x="5918708" y="2991992"/>
            <a:ext cx="6273292" cy="1605765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2">
            <a:lum bright="-20000" contrast="40000"/>
          </a:blip>
          <a:srcRect l="13721" t="72394" r="17337" b="11909"/>
          <a:stretch/>
        </p:blipFill>
        <p:spPr>
          <a:xfrm>
            <a:off x="5918708" y="5053719"/>
            <a:ext cx="6273292" cy="139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6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425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Инкубационный период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s://severnyiraion.ru/images/img/100295/2020/06/01/koronavirus_11_368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01" r="8798"/>
          <a:stretch/>
        </p:blipFill>
        <p:spPr bwMode="auto">
          <a:xfrm>
            <a:off x="1737449" y="2346396"/>
            <a:ext cx="7220156" cy="4594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0915" y="862362"/>
            <a:ext cx="9131119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</a:t>
            </a:r>
            <a:r>
              <a:rPr lang="ru-RU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коронавирусной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инфекции </a:t>
            </a:r>
            <a:endParaRPr lang="ru-RU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составляет 2–14 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суток.</a:t>
            </a:r>
            <a:r>
              <a:rPr 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6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122" y="0"/>
            <a:ext cx="8596668" cy="109219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симптомы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5077" t="16573" r="5038" b="51782"/>
          <a:stretch/>
        </p:blipFill>
        <p:spPr>
          <a:xfrm>
            <a:off x="0" y="928426"/>
            <a:ext cx="12192000" cy="3003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2594" t="58982" r="72824" b="35423"/>
          <a:stretch/>
        </p:blipFill>
        <p:spPr>
          <a:xfrm>
            <a:off x="0" y="3892379"/>
            <a:ext cx="3118245" cy="496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8193" t="74499" r="8303" b="947"/>
          <a:stretch/>
        </p:blipFill>
        <p:spPr>
          <a:xfrm>
            <a:off x="0" y="4349476"/>
            <a:ext cx="12192000" cy="250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2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crr1ostrovec.znaj.by/school-images/0c71f02817f/News/acbe3ab2-8877-4f67-b1ea-dece3a6ccd4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0" b="6325"/>
          <a:stretch/>
        </p:blipFill>
        <p:spPr bwMode="auto">
          <a:xfrm>
            <a:off x="7014949" y="1579671"/>
            <a:ext cx="5177051" cy="517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599" y="0"/>
            <a:ext cx="11062827" cy="99986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</a:t>
            </a:r>
            <a:r>
              <a:rPr lang="ru-RU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коронавирусной</a:t>
            </a:r>
            <a:r>
              <a:rPr lang="ru-RU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5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инфекции</a:t>
            </a:r>
            <a:endParaRPr lang="ru-RU" sz="80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994" y="1774609"/>
            <a:ext cx="6708682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Соблюдайте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 респираторного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этикета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чихайте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кашляйте в сгиб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локтя; </a:t>
            </a: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прикрывайте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рот и нос одноразовой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салфеткой;</a:t>
            </a: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утилизации салфетки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вымойте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обработать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руки дезинфицирующим средством.</a:t>
            </a:r>
            <a:endParaRPr lang="ru-RU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4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baraholka.com.ru/files/3/3/3359119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0" t="6711" r="4248"/>
          <a:stretch/>
        </p:blipFill>
        <p:spPr bwMode="auto">
          <a:xfrm>
            <a:off x="4612223" y="640868"/>
            <a:ext cx="7579777" cy="599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832" y="2047319"/>
            <a:ext cx="4902685" cy="299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Соблюдайте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меры </a:t>
            </a:r>
            <a:r>
              <a:rPr lang="ru-RU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социального </a:t>
            </a:r>
            <a:r>
              <a:rPr lang="ru-RU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дистанцирования</a:t>
            </a:r>
            <a:r>
              <a:rPr lang="ru-RU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4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759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946147"/>
            <a:ext cx="481669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егулярно 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мойте руки с мылом и обрабатывайте их дезинфицирующим 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средством.</a:t>
            </a:r>
            <a:endParaRPr lang="ru-RU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https://www.nastroy.net/pic/images/202009/967473-1599812289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21"/>
          <a:stretch/>
        </p:blipFill>
        <p:spPr bwMode="auto">
          <a:xfrm>
            <a:off x="4468452" y="386366"/>
            <a:ext cx="7723548" cy="622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00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28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753" y="0"/>
            <a:ext cx="11007171" cy="135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тарайтесь 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трогать 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немытыми 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руками глаза, рот и 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нос.</a:t>
            </a:r>
            <a:endParaRPr lang="ru-RU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https://st4.depositphotos.com/36099910/38014/v/1600/depositphotos_380149704-stock-illustration-do-not-touch-your-face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7" t="28743" r="8529" b="14357"/>
          <a:stretch/>
        </p:blipFill>
        <p:spPr bwMode="auto">
          <a:xfrm>
            <a:off x="1241946" y="1122218"/>
            <a:ext cx="9217817" cy="573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vincolor.ru/components/com_jshopping/files/img_products/full_P021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72" t="11016" r="8061" b="9614"/>
          <a:stretch/>
        </p:blipFill>
        <p:spPr bwMode="auto">
          <a:xfrm>
            <a:off x="4321781" y="1276897"/>
            <a:ext cx="3058146" cy="28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69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537" y="186660"/>
            <a:ext cx="8903085" cy="13208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Коронавирусная</a:t>
            </a:r>
            <a:r>
              <a:rPr lang="ru-RU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инфекция</a:t>
            </a:r>
            <a:endParaRPr lang="ru-RU" sz="4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367" y="901521"/>
            <a:ext cx="9800822" cy="17467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это 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опасное </a:t>
            </a: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заболевание, которое может протекать как в форме острой респираторной вирусной инфекции лёгкого течения, так и в тяжёлой форме. </a:t>
            </a:r>
            <a:b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https://tumentoday.ru/media/gallery_images/cor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5884" y="2304813"/>
            <a:ext cx="8058738" cy="4553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21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304" y="0"/>
            <a:ext cx="10792496" cy="116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оздержитесь </a:t>
            </a:r>
            <a:r>
              <a:rPr lang="ru-RU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посещения многолюдных мест и массовых </a:t>
            </a:r>
            <a:r>
              <a:rPr lang="ru-R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мероприятий.</a:t>
            </a:r>
            <a:endParaRPr lang="ru-RU" sz="3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https://www.santewiki.com/php_assets/uploads/2020/03/Cette-femme-est-entree-en-contact-avec-COVID-19.-Personne-ne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34"/>
          <a:stretch/>
        </p:blipFill>
        <p:spPr bwMode="auto">
          <a:xfrm>
            <a:off x="388962" y="1093854"/>
            <a:ext cx="10936405" cy="576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cdn.pixabay.com/photo/2012/04/25/00/54/signs-41487_12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3971" y="1137210"/>
            <a:ext cx="5760109" cy="5778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063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027" y="819422"/>
            <a:ext cx="5167952" cy="55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lang="ru-RU" sz="4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осите </a:t>
            </a:r>
            <a:r>
              <a:rPr lang="ru-RU" sz="4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маску правильно. </a:t>
            </a:r>
            <a:endParaRPr lang="ru-RU" sz="4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4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 </a:t>
            </a:r>
            <a:r>
              <a:rPr lang="ru-RU" sz="4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тем, как надеть маску проведите гигиеническую обработку рук. </a:t>
            </a:r>
            <a:endParaRPr lang="ru-RU" sz="4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2" name="Picture 4" descr="https://im0-tub-by.yandex.net/i?id=0e8326ff469c807247552451358d6f4b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" t="15862" r="2149"/>
          <a:stretch/>
        </p:blipFill>
        <p:spPr bwMode="auto">
          <a:xfrm flipH="1">
            <a:off x="5308979" y="560448"/>
            <a:ext cx="6883021" cy="60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19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2" y="1606797"/>
            <a:ext cx="4520485" cy="47553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Риск заражения </a:t>
            </a:r>
            <a:r>
              <a:rPr lang="ru-RU" sz="44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коронавирусной</a:t>
            </a:r>
            <a:r>
              <a:rPr lang="ru-RU" sz="4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инфекцией при использовании маски</a:t>
            </a:r>
            <a:endParaRPr lang="ru-RU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01"/>
          <a:stretch/>
        </p:blipFill>
        <p:spPr>
          <a:xfrm>
            <a:off x="5022761" y="-1"/>
            <a:ext cx="7169240" cy="68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474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vesty.co.il/PicServer5/2018/08/16/8719956/8719947098099980660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6061" b="87576" l="39694" r="9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802" t="25675" r="742" b="12250"/>
          <a:stretch/>
        </p:blipFill>
        <p:spPr bwMode="auto">
          <a:xfrm>
            <a:off x="4394211" y="618187"/>
            <a:ext cx="7797789" cy="548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vesty.co.il/PicServer5/2018/08/16/8719956/8719947098099980660n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152" b="100000" l="0" r="306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94" r="68247" b="4804"/>
          <a:stretch/>
        </p:blipFill>
        <p:spPr bwMode="auto">
          <a:xfrm>
            <a:off x="-5700" y="0"/>
            <a:ext cx="3656110" cy="686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6297" y="26263"/>
            <a:ext cx="6010125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ткажитесь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рукопожатий.</a:t>
            </a:r>
            <a:endParaRPr lang="ru-RU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6" descr="https://media.healthkurs.ru/wp-content/uploads/2020/09/e3f4c08e-b46a-4ab5-b84a-29faa6bc73b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0223" y="191201"/>
            <a:ext cx="2991473" cy="227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media.healthkurs.ru/wp-content/uploads/2020/09/e3f4c08e-b46a-4ab5-b84a-29faa6bc73b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6688" y="5159901"/>
            <a:ext cx="1996466" cy="151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media.healthkurs.ru/wp-content/uploads/2020/09/e3f4c08e-b46a-4ab5-b84a-29faa6bc73b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6958" y="5522424"/>
            <a:ext cx="1576696" cy="11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media.healthkurs.ru/wp-content/uploads/2020/09/e3f4c08e-b46a-4ab5-b84a-29faa6bc73b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593" y="1653590"/>
            <a:ext cx="1138777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media.healthkurs.ru/wp-content/uploads/2020/09/e3f4c08e-b46a-4ab5-b84a-29faa6bc73b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1065" y="1414881"/>
            <a:ext cx="1767876" cy="134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media.healthkurs.ru/wp-content/uploads/2020/09/e3f4c08e-b46a-4ab5-b84a-29faa6bc73b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6971" y="2756504"/>
            <a:ext cx="1138777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78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s://lyubimiigorod.ru/images/photos/5c2260d73dc5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40" r="2997"/>
          <a:stretch/>
        </p:blipFill>
        <p:spPr bwMode="auto">
          <a:xfrm>
            <a:off x="5859438" y="2729552"/>
            <a:ext cx="6332562" cy="412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8191" y="138149"/>
            <a:ext cx="8178085" cy="2410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егулярно проветривайте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помещение, в котором находитесь в течение дня, и как можно чаще проводить влажную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уборку.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 descr="https://www.wikihow.com/images/3/36/Get-Dog-Smell-Out-of-the-Carpet-Step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15904"/>
            <a:ext cx="6005014" cy="414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927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000" y="918997"/>
            <a:ext cx="4928639" cy="530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роводите 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регулярную обработку и дезинфекцию поверхностей,</a:t>
            </a:r>
            <a:r>
              <a:rPr 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особенно тех, к которым часто 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прикасаются. </a:t>
            </a:r>
            <a:endParaRPr lang="ru-RU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2" name="Picture 2" descr="https://static-sl.insales.ru/files/1/5029/9860005/original/%D0%A1%D0%B5%D0%BF%D1%82%D0%BE%D0%BB%D0%B8%D1%82_%D0%AD%D0%BA%D1%81%D0%BF%D1%80%D0%B5%D1%81%D1%81_%D1%80%D1%83%D0%BA%D0%B0_%D0%B2_%D0%BF%D0%B5%D1%80%D1%87%D0%B0%D1%82%D0%BA%D0%B5_%D0%B4%D0%B5%D1%80%D0%B6%D0%B8%D1%82_%D1%81%D0%B0%D0%BB%D1%84%D0%B5%D1%82%D0%BA%D0%B0_%D0%94%D0%B5%D0%B7%D0%B8%D0%BD%D1%84%D0%B5%D0%BA%D1%86%D0%B8%D1%8F_%D1%81%D0%BF%D0%BE%D1%81%D0%BE%D0%B1%D0%B0%D0%BC%D0%B8_%D0%BE%D1%80%D0%BE%D1%88%D0%B5%D0%BD%D0%B8%D0%B5_%D0%B8_%D0%BF%D1%80%D0%BE%D1%82%D0%B8%D1%80%D0%B0%D0%BD%D0%B8%D0%B5_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13" b="100000" l="278" r="99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41" t="9402" r="1000" b="24601"/>
          <a:stretch/>
        </p:blipFill>
        <p:spPr bwMode="auto">
          <a:xfrm>
            <a:off x="4484659" y="619397"/>
            <a:ext cx="7707341" cy="61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481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031" y="177686"/>
            <a:ext cx="9272788" cy="177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Ведите </a:t>
            </a:r>
            <a:r>
              <a:rPr lang="ru-RU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здоровый образ жизни. </a:t>
            </a:r>
            <a:endParaRPr lang="ru-RU" sz="3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Здоровый </a:t>
            </a:r>
            <a:r>
              <a:rPr lang="ru-RU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 жизни повышает сопротивляемость организма к инфекции. </a:t>
            </a:r>
            <a:endParaRPr lang="ru-RU" sz="3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http://xn----7sbmd1afdppckm.xn--p1ai/data/uploads/1-kolla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944" y="1949518"/>
            <a:ext cx="7005851" cy="4953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466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1dtoolkit.org/wp-content/uploads/2017/09/shutterstock_259306268.jpg?w=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339" y="1268570"/>
            <a:ext cx="8384146" cy="5589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790" y="65498"/>
            <a:ext cx="9543245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Самым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эффективным способом защиты населения от инфекционных заболеваний является иммунопрофилактика.    </a:t>
            </a:r>
          </a:p>
        </p:txBody>
      </p:sp>
    </p:spTree>
    <p:extLst>
      <p:ext uri="{BB962C8B-B14F-4D97-AF65-F5344CB8AC3E}">
        <p14:creationId xmlns:p14="http://schemas.microsoft.com/office/powerpoint/2010/main" xmlns="" val="1249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otokmedia.ru/wp-content/uploads/2019/05/43-1920x12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9684" y="3884933"/>
            <a:ext cx="4445499" cy="298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f.ppt-online.org/files/slide/g/g7wLdlWDkVzN64HciBCu9fePo2qmQGrhaTKpZF/slide-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84" t="21428" r="18336" b="6399"/>
          <a:stretch/>
        </p:blipFill>
        <p:spPr bwMode="auto">
          <a:xfrm>
            <a:off x="4198849" y="2649291"/>
            <a:ext cx="3876222" cy="30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271846" y="865679"/>
            <a:ext cx="4686520" cy="5232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соответствии с приказом Министерства здравоохранения Республики Беларусь в первую очередь будут вакцинированы:</a:t>
            </a:r>
          </a:p>
          <a:p>
            <a:pPr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7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медицинские работники;</a:t>
            </a:r>
            <a:endParaRPr lang="ru-RU" sz="27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7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работники </a:t>
            </a:r>
            <a:r>
              <a:rPr lang="ru-RU" sz="2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учреждений </a:t>
            </a:r>
            <a:r>
              <a:rPr lang="ru-RU" sz="27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образования;</a:t>
            </a:r>
            <a:endParaRPr lang="ru-RU" sz="27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7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работники </a:t>
            </a:r>
            <a:r>
              <a:rPr lang="ru-RU" sz="2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учреждений с круглосуточным пребыванием детей и взрослых. </a:t>
            </a:r>
          </a:p>
          <a:p>
            <a:pPr algn="just"/>
            <a:endParaRPr lang="ru-RU" sz="27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4" name="Picture 8" descr="http://fs.soc.cap.ru/soc20/shumerly-centr/news/2020/11/25/f91e7a5e-dc80-496d-a53b-0977a9b6610e/koordinator_1-900x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93" t="13662" r="593" b="21182"/>
          <a:stretch/>
        </p:blipFill>
        <p:spPr bwMode="auto">
          <a:xfrm>
            <a:off x="6698957" y="613648"/>
            <a:ext cx="5493043" cy="24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386" y="5709"/>
            <a:ext cx="8596668" cy="85997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3453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premiya.doc-tv.ru/upload/images/l/39/39297311b9cd9dd1679c1b4af6735bb5c5651cc8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23" r="15783" b="4010"/>
          <a:stretch/>
        </p:blipFill>
        <p:spPr bwMode="auto">
          <a:xfrm>
            <a:off x="3791275" y="0"/>
            <a:ext cx="8400726" cy="68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91" y="1341541"/>
            <a:ext cx="4539714" cy="4700789"/>
          </a:xfrm>
          <a:ln w="5715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Вакцинация </a:t>
            </a:r>
            <a:r>
              <a:rPr lang="ru-RU" sz="3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проводится </a:t>
            </a:r>
            <a:r>
              <a:rPr lang="ru-RU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добровольном порядке и бесплатно. </a:t>
            </a:r>
            <a:endParaRPr lang="ru-RU" sz="3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sz="3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дальнейшем планируется вакцинация других групп </a:t>
            </a:r>
            <a:r>
              <a:rPr lang="ru-RU" sz="3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риска. </a:t>
            </a:r>
            <a:endParaRPr lang="ru-RU" sz="3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10916144" y="5650639"/>
            <a:ext cx="1275856" cy="12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3129666" y="6138659"/>
            <a:ext cx="661609" cy="6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7863528" y="482739"/>
            <a:ext cx="661609" cy="6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590011" y="482739"/>
            <a:ext cx="661609" cy="6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11223267" y="168035"/>
            <a:ext cx="661609" cy="6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345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10562"/>
            <a:ext cx="9806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  <a:tabLst>
                <a:tab pos="450215" algn="l"/>
              </a:tabLst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Вирусная пневмония – наиболее частое осложнение при </a:t>
            </a:r>
            <a:r>
              <a:rPr lang="ru-RU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коронавирусной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инфекции. </a:t>
            </a:r>
            <a:endParaRPr lang="ru-RU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www.clinicalomics.com/wp-content/uploads/2020/06/SARSCoV2-Infection-12206188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0723" y="1687132"/>
            <a:ext cx="7756308" cy="5170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39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548" y="1314222"/>
            <a:ext cx="5560914" cy="50093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настоящее время </a:t>
            </a:r>
            <a:r>
              <a:rPr lang="ru-RU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профилактики коронавирусной инфекции будет использоваться комбинированная векторная </a:t>
            </a:r>
            <a:r>
              <a:rPr lang="ru-RU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вакцина – Гам-КОВИД-</a:t>
            </a:r>
            <a:r>
              <a:rPr lang="ru-RU" sz="3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</a:t>
            </a:r>
            <a:endParaRPr lang="ru-RU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 descr="https://www.vidal.ru/upload/product_photo/gam-covid-v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2462" y="283335"/>
            <a:ext cx="6430261" cy="643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91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827" y="338994"/>
            <a:ext cx="8733750" cy="25355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Вакцина получена биотехнологическим </a:t>
            </a:r>
            <a:r>
              <a:rPr lang="ru-RU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методом.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Препарат </a:t>
            </a: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состоит из двух компонентов: компонент </a:t>
            </a:r>
            <a:r>
              <a:rPr lang="en-US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компонент </a:t>
            </a:r>
            <a:r>
              <a:rPr lang="en-US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5122" name="Picture 2" descr="https://sanprofit.org/wp-content/uploads/2020/08/vak-2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A1DDFF"/>
              </a:clrFrom>
              <a:clrTo>
                <a:srgbClr val="A1D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103"/>
          <a:stretch/>
        </p:blipFill>
        <p:spPr bwMode="auto">
          <a:xfrm>
            <a:off x="8400164" y="2616985"/>
            <a:ext cx="3791836" cy="424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5.userapi.com/impf/mrG1ScUEBxymSiU9hQvJIDndsy8IwFDjcmGIIg/akt4Vw9HOIs.jpg?size=1000x660&amp;quality=96&amp;proxy=1&amp;sign=b62261434be1a7e4b10c966f6568b9b9&amp;c_uniq_tag=Et2Li72_8W0gtld4H_odGsPxM79XLoT1DYi0r-5WZQ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02" y="3763544"/>
            <a:ext cx="4688568" cy="309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www.publicdomainpictures.net/pictures/320000/velka/coronavirus-infection-no-entr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6" b="3396"/>
          <a:stretch/>
        </p:blipFill>
        <p:spPr bwMode="auto">
          <a:xfrm>
            <a:off x="4684666" y="3500650"/>
            <a:ext cx="3563065" cy="33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42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7426" y="0"/>
            <a:ext cx="94907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Показания к применению: </a:t>
            </a:r>
          </a:p>
          <a:p>
            <a:pPr algn="ctr"/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новой коронавирусной инфекции 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взрослых 18-60 лет.</a:t>
            </a:r>
          </a:p>
        </p:txBody>
      </p:sp>
      <p:pic>
        <p:nvPicPr>
          <p:cNvPr id="17410" name="Picture 2" descr="https://avatars.mds.yandex.net/get-zen_doc/1546191/pub_5dc2ff286f5f6f00adefb041_5dc4f3c2a3f6e400b1a4776f/scale_1200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9" b="3892"/>
          <a:stretch/>
        </p:blipFill>
        <p:spPr bwMode="auto">
          <a:xfrm>
            <a:off x="269021" y="1787857"/>
            <a:ext cx="11308830" cy="523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966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9743"/>
            <a:ext cx="8596668" cy="859971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Противопоказания:</a:t>
            </a:r>
            <a:br>
              <a:rPr lang="ru-RU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5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980" y="1063904"/>
            <a:ext cx="5101936" cy="5637733"/>
          </a:xfrm>
        </p:spPr>
        <p:txBody>
          <a:bodyPr>
            <a:noAutofit/>
          </a:bodyPr>
          <a:lstStyle/>
          <a:p>
            <a:pPr>
              <a:buClrTx/>
              <a:buSzPct val="15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гиперчувствительность к какому-либо 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компоненту вакцины;</a:t>
            </a:r>
            <a:endParaRPr lang="ru-RU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Tx/>
              <a:buSzPct val="15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тяжелые аллергические 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реакции;</a:t>
            </a:r>
            <a:endParaRPr lang="ru-RU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Tx/>
              <a:buSzPct val="15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острые инфекционные и неинфекционные заболевания, обострение 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хронических;</a:t>
            </a:r>
            <a:endParaRPr lang="ru-RU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Tx/>
              <a:buSzPct val="15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беременность и период грудного вскармливания; </a:t>
            </a:r>
          </a:p>
          <a:p>
            <a:pPr>
              <a:buClrTx/>
              <a:buSzPct val="15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возраст до 18 лет.</a:t>
            </a:r>
          </a:p>
          <a:p>
            <a:pPr>
              <a:buClrTx/>
              <a:buFont typeface="Wingdings 2" panose="05020102010507070707" pitchFamily="18" charset="2"/>
              <a:buChar char=""/>
            </a:pPr>
            <a:endParaRPr lang="ru-RU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Tx/>
              <a:buFont typeface="Wingdings 2" panose="05020102010507070707" pitchFamily="18" charset="2"/>
              <a:buChar char=""/>
            </a:pPr>
            <a:endParaRPr lang="ru-RU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08997" y="2242796"/>
            <a:ext cx="4565811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7313" algn="ctr">
              <a:lnSpc>
                <a:spcPct val="107000"/>
              </a:lnSpc>
              <a:spcAft>
                <a:spcPts val="0"/>
              </a:spcAft>
              <a:tabLst>
                <a:tab pos="5067935" algn="l"/>
              </a:tabLst>
            </a:pPr>
            <a:r>
              <a:rPr lang="ru-RU" sz="2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Противопоказания для введения компонента </a:t>
            </a:r>
            <a:r>
              <a:rPr lang="en-US" sz="2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sz="2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5067935" algn="l"/>
              </a:tabLst>
            </a:pP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тяжелые поствакцинальные осложнения 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введение компонента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вакцины.</a:t>
            </a:r>
            <a:endParaRPr lang="ru-RU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10174808" y="117020"/>
            <a:ext cx="1853711" cy="17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5608997" y="5376394"/>
            <a:ext cx="1275856" cy="12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10325340" y="5463561"/>
            <a:ext cx="1275856" cy="12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7253974" y="1113947"/>
            <a:ext cx="1275856" cy="12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11121629" y="3451395"/>
            <a:ext cx="906890" cy="86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339716" y="337345"/>
            <a:ext cx="675235" cy="6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4130028" y="6143458"/>
            <a:ext cx="675235" cy="6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neodenta.ru/upload/iblock/003/003bae4b67097c981116251954e7f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43" b="95022" l="11778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7" t="2337" r="13114" b="4072"/>
          <a:stretch/>
        </p:blipFill>
        <p:spPr bwMode="auto">
          <a:xfrm>
            <a:off x="8424827" y="6066609"/>
            <a:ext cx="675235" cy="6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66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46035" y="226658"/>
            <a:ext cx="9029746" cy="15119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день проведения вакцинации пациент должен быть осмотрен </a:t>
            </a:r>
            <a:r>
              <a:rPr lang="ru-RU" sz="4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врачом</a:t>
            </a:r>
            <a:r>
              <a:rPr lang="ru-RU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196" name="Picture 4" descr="https://avatars.mds.yandex.net/get-zen_doc/916951/pub_5f7b3e238d3ae5589bbcfefc_5f7b3fd88d3ae5589bc0368c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0908" y="2034862"/>
            <a:ext cx="7231092" cy="48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xn--14-6kc3bfr2e.xn--p1ai/_nw/0/3610544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197" y="2034863"/>
            <a:ext cx="4823138" cy="48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13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54" y="117818"/>
            <a:ext cx="9664611" cy="20258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Вакцина предназначена для внутримышечного </a:t>
            </a:r>
            <a:r>
              <a:rPr lang="ru-RU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введения. При </a:t>
            </a: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невозможности </a:t>
            </a:r>
            <a:r>
              <a:rPr lang="ru-RU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введения препарат </a:t>
            </a: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вводят в латеральную мышцу бедра.</a:t>
            </a:r>
          </a:p>
          <a:p>
            <a:pPr algn="ctr"/>
            <a:endParaRPr lang="ru-RU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https://luckclub.ru/images/luckclub/2020/10/nintchdbpict0002337606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3678" y="2388358"/>
            <a:ext cx="6717564" cy="4469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2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831" y="791166"/>
            <a:ext cx="4616594" cy="55581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Вакцинацию проводят в </a:t>
            </a:r>
            <a:r>
              <a:rPr lang="ru-RU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два </a:t>
            </a:r>
            <a:r>
              <a:rPr lang="ru-RU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этапа: </a:t>
            </a:r>
            <a:r>
              <a:rPr lang="ru-RU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ru-RU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вначале </a:t>
            </a: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компонентом </a:t>
            </a:r>
            <a:r>
              <a:rPr lang="en-US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дозе 0,5мл, затем через 3 недели компонентом </a:t>
            </a:r>
            <a:r>
              <a:rPr lang="en-US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дозе 0,5мл.</a:t>
            </a:r>
          </a:p>
          <a:p>
            <a:pPr algn="ctr"/>
            <a:endParaRPr lang="ru-RU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8" name="Picture 4" descr="https://omskpress.ru/wp-content/uploads/2020/09/Vakcina-Koronavir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7301" y="562708"/>
            <a:ext cx="7864699" cy="5898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953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media.istockphoto.com/vectors/mascot-person-man-with-weakness-discouragement-haggard-vector-id511385578?k=6&amp;m=511385578&amp;s=612x612&amp;w=0&amp;h=3BNPTZrK-dIteWs9fsr0zHVYf-FIzVPxS_qqr_gzzAw=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68" y="3108960"/>
            <a:ext cx="2944771" cy="374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wp-uploads.storage.yandexcloud.net/uploads/2020/10/screenshot_2020-10-22-shutterstock_607556642-jpg-izobrazhenie-webp-1000-%C3%97-667-pikselo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2691" y="2838734"/>
            <a:ext cx="5209312" cy="414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682" y="60682"/>
            <a:ext cx="9285665" cy="25938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Нежелательные </a:t>
            </a:r>
            <a:r>
              <a:rPr lang="ru-RU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явления бывают </a:t>
            </a:r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преимущественно легкой или средней степени </a:t>
            </a:r>
            <a:r>
              <a:rPr lang="ru-RU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выраженности. </a:t>
            </a: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Чаще </a:t>
            </a:r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других могут развиваться кратковременные общие </a:t>
            </a:r>
            <a:r>
              <a:rPr lang="ru-RU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местные.</a:t>
            </a:r>
            <a:endParaRPr lang="ru-RU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 descr="https://emointell.ru/wp-content/uploads/2020/04/2020-04-21_0837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15211" r="95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7452" y="3241343"/>
            <a:ext cx="5836173" cy="35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57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824" y="153144"/>
            <a:ext cx="9756055" cy="218216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Апробации и клинические испытания экспериментального цикла прошли успешно и </a:t>
            </a:r>
            <a:r>
              <a:rPr lang="ru-RU" sz="4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вакцина </a:t>
            </a:r>
            <a:r>
              <a:rPr lang="ru-RU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показали достаточную эффективность.</a:t>
            </a:r>
          </a:p>
          <a:p>
            <a:pPr algn="ctr"/>
            <a:endParaRPr lang="ru-RU" sz="4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https://im0-tub-by.yandex.net/i?id=cc68373cb70d2e85da68f0207ae35fc6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7594" y="2586251"/>
            <a:ext cx="6499746" cy="4333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i-a.d-cd.net/8oAAAgINnuA-192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956" y="2004847"/>
            <a:ext cx="4853153" cy="485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4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bsmi.ru/upload/iblock/359/359d287a3ff0a7237c4c2900644fc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62074"/>
            <a:ext cx="9753600" cy="5495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3" y="216386"/>
            <a:ext cx="9367234" cy="17412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избежание тяжелого течения </a:t>
            </a:r>
            <a:r>
              <a:rPr lang="ru-RU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коронавирусной</a:t>
            </a: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инфекции, ее осложнений и последствий важно вовремя 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вакцинироваться.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Вакцинация </a:t>
            </a: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это наша безопасность и наша ответственность за здоровье других! Позаботьтесь о своем здоровье и о здоровье своих близких.</a:t>
            </a:r>
          </a:p>
          <a:p>
            <a:pPr marL="0" indent="0" algn="just">
              <a:buNone/>
            </a:pPr>
            <a:endParaRPr lang="ru-RU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73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0304"/>
            <a:ext cx="95947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Коронавирус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человека впервые был выделен в 1965 году от больных ОРВИ, позже в 1975 году -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детском энтероколите. </a:t>
            </a:r>
            <a:endParaRPr lang="ru-RU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s://ab-news.ru/wp-content/uploads/2020/04/image_8296e-apn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728" y="1749964"/>
            <a:ext cx="9459326" cy="5108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349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599" y="1320645"/>
            <a:ext cx="10732799" cy="41975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7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 </a:t>
            </a:r>
            <a:br>
              <a:rPr lang="ru-RU" sz="7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7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7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7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Берегите себя и своих близких!</a:t>
            </a:r>
          </a:p>
        </p:txBody>
      </p:sp>
    </p:spTree>
    <p:extLst>
      <p:ext uri="{BB962C8B-B14F-4D97-AF65-F5344CB8AC3E}">
        <p14:creationId xmlns:p14="http://schemas.microsoft.com/office/powerpoint/2010/main" xmlns="" val="414583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648497"/>
            <a:ext cx="56721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Aft>
                <a:spcPts val="0"/>
              </a:spcAft>
              <a:buSzPct val="200000"/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Декабрь 2019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года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 Китае зафиксирована вспышка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пневмонии, вызванная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вирусом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SARS-CoV-2. </a:t>
            </a:r>
            <a:endPara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ctr">
              <a:spcAft>
                <a:spcPts val="0"/>
              </a:spcAft>
              <a:buSzPct val="200000"/>
              <a:buFont typeface="Wingdings" panose="05000000000000000000" pitchFamily="2" charset="2"/>
              <a:buChar char="ü"/>
            </a:pP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ctr">
              <a:spcAft>
                <a:spcPts val="0"/>
              </a:spcAft>
              <a:buSzPct val="200000"/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марта 2020 года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 заявила о начале пандемии. </a:t>
            </a:r>
            <a:endParaRPr lang="ru-RU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https://hbr.org/resources/images/article_assets/2020/03/Mar20_01_Wikimedia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1259" b="88593" l="26833" r="73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79" t="11910" r="26873" b="12402"/>
          <a:stretch/>
        </p:blipFill>
        <p:spPr bwMode="auto">
          <a:xfrm>
            <a:off x="5357611" y="324163"/>
            <a:ext cx="6834389" cy="63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535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4910" y="0"/>
            <a:ext cx="8596668" cy="84512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Возбудитель</a:t>
            </a:r>
            <a:r>
              <a:rPr lang="ru-RU" sz="5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1" y="1506828"/>
            <a:ext cx="4919730" cy="43703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спирально-симметричные </a:t>
            </a:r>
            <a:r>
              <a:rPr lang="ru-RU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РНК-содержащие вирусы с одной цепью РНК. </a:t>
            </a:r>
            <a:endParaRPr lang="ru-RU" sz="3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Внешне напоминают солнечную корону.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4" name="Picture 8" descr="https://i.ytimg.com/vi/CJ5q-ClX-1Y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0" t="8026" r="49044" b="10051"/>
          <a:stretch/>
        </p:blipFill>
        <p:spPr bwMode="auto">
          <a:xfrm>
            <a:off x="8485153" y="-33315"/>
            <a:ext cx="3801292" cy="375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ytimg.com/vi/CJ5q-ClX-1Y/maxres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278" b="88750" l="49141" r="93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22" t="10052" r="6206" b="11450"/>
          <a:stretch/>
        </p:blipFill>
        <p:spPr bwMode="auto">
          <a:xfrm>
            <a:off x="4699767" y="2060620"/>
            <a:ext cx="4831811" cy="47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pecials-images.forbesimg.com/imageserve/5ecb3e2b85e6c7000617c0f3/960x0.jpg?fit=scale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2" t="858" r="3217"/>
          <a:stretch/>
        </p:blipFill>
        <p:spPr bwMode="auto">
          <a:xfrm>
            <a:off x="6006876" y="1"/>
            <a:ext cx="6185124" cy="6858000"/>
          </a:xfrm>
          <a:prstGeom prst="rect">
            <a:avLst/>
          </a:prstGeom>
          <a:noFill/>
          <a:extLst/>
        </p:spPr>
      </p:pic>
      <p:sp>
        <p:nvSpPr>
          <p:cNvPr id="4" name="Прямоугольник 3"/>
          <p:cNvSpPr/>
          <p:nvPr/>
        </p:nvSpPr>
        <p:spPr>
          <a:xfrm>
            <a:off x="115909" y="154547"/>
            <a:ext cx="7237927" cy="205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3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Вирусы </a:t>
            </a:r>
            <a:r>
              <a:rPr lang="ru-RU" sz="3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разрушаются </a:t>
            </a:r>
            <a:r>
              <a:rPr lang="ru-RU" sz="3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 действием дезинфицирующих средств, мгновенно </a:t>
            </a:r>
            <a:r>
              <a:rPr lang="ru-RU" sz="3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погибают при </a:t>
            </a:r>
            <a:r>
              <a:rPr lang="ru-RU" sz="3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температуре 56°С</a:t>
            </a:r>
            <a:r>
              <a:rPr lang="ru-RU" sz="3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3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хорошо переносят замораживание.</a:t>
            </a:r>
            <a:endParaRPr lang="ru-RU" sz="305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https://www.zr.ru/d/story/f1/922097/01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" t="15688" r="55237" b="18982"/>
          <a:stretch/>
        </p:blipFill>
        <p:spPr bwMode="auto">
          <a:xfrm>
            <a:off x="0" y="2047741"/>
            <a:ext cx="5100034" cy="48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466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s://i.ya-webdesign.com/images/tomb-drawing-physician-3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5" r="8945"/>
          <a:stretch/>
        </p:blipFill>
        <p:spPr bwMode="auto">
          <a:xfrm>
            <a:off x="7150619" y="596612"/>
            <a:ext cx="2092416" cy="331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get-zen_doc/3703431/pub_5f1cb1685358311a89ceda71_5f1cb2dbd4c3283e171d169c/scale_120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7417" y="3671114"/>
            <a:ext cx="4597756" cy="328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489" y="0"/>
            <a:ext cx="8596668" cy="8387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Группы риска</a:t>
            </a:r>
            <a:endParaRPr lang="ru-RU" sz="5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54545" y="838766"/>
            <a:ext cx="6194738" cy="588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люди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65 лет и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старше;</a:t>
            </a:r>
          </a:p>
          <a:p>
            <a:pPr marL="11430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люди с сопутствующими и хроническими заболеваниями;</a:t>
            </a:r>
          </a:p>
          <a:p>
            <a:pPr marL="11430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едицинские работники, 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работники учреждений образования и работники учреждений с круглосуточным пребыванием детей и взрослых. </a:t>
            </a:r>
            <a:endParaRPr lang="ru-RU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8" descr="https://image.freepik.com/free-vector/sad-sick-young-man-with-heart-disease-problem-character_92289-698.jp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08" t="3852" r="8419"/>
          <a:stretch/>
        </p:blipFill>
        <p:spPr bwMode="auto">
          <a:xfrm flipH="1">
            <a:off x="9243035" y="982267"/>
            <a:ext cx="3055458" cy="357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386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b.ru/misc/i/gallery/100122/27252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" b="-1"/>
          <a:stretch/>
        </p:blipFill>
        <p:spPr bwMode="auto">
          <a:xfrm>
            <a:off x="1673025" y="1311338"/>
            <a:ext cx="7599764" cy="5546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70" y="0"/>
            <a:ext cx="9578494" cy="114646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инфекции</a:t>
            </a:r>
            <a:r>
              <a:rPr lang="ru-RU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8358" y="869565"/>
            <a:ext cx="94330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Источником инфекции является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больной человек 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(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конца инкубационного периода, включая лёгкие и бессимптомные формы болезни).</a:t>
            </a:r>
          </a:p>
          <a:p>
            <a:pPr algn="ctr"/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80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2" id="{77DF7F35-3150-4206-B6CE-324ED2D2C6CB}" vid="{A11B3DEE-037D-451C-A75D-1E5A2C357965}"/>
    </a:ext>
  </a:extLst>
</a:theme>
</file>

<file path=ppt/theme/theme2.xml><?xml version="1.0" encoding="utf-8"?>
<a:theme xmlns:a="http://schemas.openxmlformats.org/drawingml/2006/main" name="1_Грань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powerpoint-template-24">
  <a:themeElements>
    <a:clrScheme name="">
      <a:dk1>
        <a:srgbClr val="5F5F5F"/>
      </a:dk1>
      <a:lt1>
        <a:srgbClr val="FFFFFF"/>
      </a:lt1>
      <a:dk2>
        <a:srgbClr val="5F5F5F"/>
      </a:dk2>
      <a:lt2>
        <a:srgbClr val="007300"/>
      </a:lt2>
      <a:accent1>
        <a:srgbClr val="499F00"/>
      </a:accent1>
      <a:accent2>
        <a:srgbClr val="4FC200"/>
      </a:accent2>
      <a:accent3>
        <a:srgbClr val="FFFFFF"/>
      </a:accent3>
      <a:accent4>
        <a:srgbClr val="505050"/>
      </a:accent4>
      <a:accent5>
        <a:srgbClr val="B1CDAA"/>
      </a:accent5>
      <a:accent6>
        <a:srgbClr val="47B000"/>
      </a:accent6>
      <a:hlink>
        <a:srgbClr val="78E600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668</TotalTime>
  <Words>622</Words>
  <Application>Microsoft Office PowerPoint</Application>
  <PresentationFormat>Произвольный</PresentationFormat>
  <Paragraphs>85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Тема2</vt:lpstr>
      <vt:lpstr>1_Грань</vt:lpstr>
      <vt:lpstr>powerpoint-template-24</vt:lpstr>
      <vt:lpstr>Вакцинация – современный и эффективный метод профилактики </vt:lpstr>
      <vt:lpstr>Коронавирусная инфекция</vt:lpstr>
      <vt:lpstr>Слайд 3</vt:lpstr>
      <vt:lpstr>Слайд 4</vt:lpstr>
      <vt:lpstr>Слайд 5</vt:lpstr>
      <vt:lpstr>Возбудитель </vt:lpstr>
      <vt:lpstr>Слайд 7</vt:lpstr>
      <vt:lpstr>Группы риска</vt:lpstr>
      <vt:lpstr>Источник инфекции </vt:lpstr>
      <vt:lpstr>Механизм передачи </vt:lpstr>
      <vt:lpstr>Слайд 11</vt:lpstr>
      <vt:lpstr>Пути передачи</vt:lpstr>
      <vt:lpstr>Инкубационный период </vt:lpstr>
      <vt:lpstr>Основные симптомы</vt:lpstr>
      <vt:lpstr>Профилактика коронавирусной инфекции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Вакцинация</vt:lpstr>
      <vt:lpstr>Слайд 29</vt:lpstr>
      <vt:lpstr>Слайд 30</vt:lpstr>
      <vt:lpstr>Слайд 31</vt:lpstr>
      <vt:lpstr>Слайд 32</vt:lpstr>
      <vt:lpstr>Противопоказания: </vt:lpstr>
      <vt:lpstr>Слайд 34</vt:lpstr>
      <vt:lpstr>Слайд 35</vt:lpstr>
      <vt:lpstr>Слайд 36</vt:lpstr>
      <vt:lpstr>Слайд 37</vt:lpstr>
      <vt:lpstr>Слайд 38</vt:lpstr>
      <vt:lpstr>Слайд 39</vt:lpstr>
      <vt:lpstr>Спасибо за внимание!   Берегите себя и своих близких!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Редактор</dc:creator>
  <cp:lastModifiedBy>Пользователь</cp:lastModifiedBy>
  <cp:revision>212</cp:revision>
  <dcterms:created xsi:type="dcterms:W3CDTF">2021-01-12T07:39:38Z</dcterms:created>
  <dcterms:modified xsi:type="dcterms:W3CDTF">2021-01-18T09:14:32Z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